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3"/>
    <p:sldId id="257" r:id="rId4"/>
    <p:sldId id="259" r:id="rId5"/>
    <p:sldId id="289" r:id="rId6"/>
    <p:sldId id="292" r:id="rId7"/>
    <p:sldId id="303" r:id="rId8"/>
    <p:sldId id="312" r:id="rId9"/>
  </p:sldIdLst>
  <p:sldSz cx="12192000" cy="6858000"/>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0" userDrawn="1">
          <p15:clr>
            <a:srgbClr val="A4A3A4"/>
          </p15:clr>
        </p15:guide>
        <p15:guide id="2" pos="38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  Hernandez" initials="F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DB7D53"/>
    <a:srgbClr val="EFE967"/>
    <a:srgbClr val="83D3B5"/>
    <a:srgbClr val="009900"/>
    <a:srgbClr val="E9E95D"/>
    <a:srgbClr val="E0D766"/>
    <a:srgbClr val="E3DB73"/>
    <a:srgbClr val="E4AAEA"/>
    <a:srgbClr val="B1E3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showGuides="1">
      <p:cViewPr varScale="1">
        <p:scale>
          <a:sx n="88" d="100"/>
          <a:sy n="88" d="100"/>
        </p:scale>
        <p:origin x="494" y="62"/>
      </p:cViewPr>
      <p:guideLst>
        <p:guide orient="horz" pos="2150"/>
        <p:guide pos="380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3.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83F0CA8-7E37-49FF-A832-F7EAF1FDAEE9}" type="datetimeFigureOut">
              <a:rPr lang="en-US" smtClean="0"/>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099C954-DFCB-4196-99DD-ED0A903B03A5}"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BD5FA284-FECE-46BE-9715-E29C30CB7FE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D5FA284-FECE-46BE-9715-E29C30CB7FE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D5FA284-FECE-46BE-9715-E29C30CB7FE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D5FA284-FECE-46BE-9715-E29C30CB7FE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BD5FA284-FECE-46BE-9715-E29C30CB7FE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5FA284-FECE-46BE-9715-E29C30CB7FE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BD5FA284-FECE-46BE-9715-E29C30CB7FE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BD5FA284-FECE-46BE-9715-E29C30CB7FE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FA284-FECE-46BE-9715-E29C30CB7FE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BD5FA284-FECE-46BE-9715-E29C30CB7FE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BD5FA284-FECE-46BE-9715-E29C30CB7FE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2F2D0-89DF-4052-B78D-D791BF26699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FA284-FECE-46BE-9715-E29C30CB7FE3}"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2F2D0-89DF-4052-B78D-D791BF26699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9.jpeg"/><Relationship Id="rId7" Type="http://schemas.openxmlformats.org/officeDocument/2006/relationships/image" Target="../media/image8.png"/><Relationship Id="rId6" Type="http://schemas.openxmlformats.org/officeDocument/2006/relationships/tags" Target="../tags/tag2.xml"/><Relationship Id="rId5" Type="http://schemas.openxmlformats.org/officeDocument/2006/relationships/image" Target="../media/image7.jpeg"/><Relationship Id="rId4" Type="http://schemas.openxmlformats.org/officeDocument/2006/relationships/tags" Target="../tags/tag1.xml"/><Relationship Id="rId3" Type="http://schemas.microsoft.com/office/2007/relationships/hdphoto" Target="../media/image6.wdp"/><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t[AlephMexico]3_18-01"/>
          <p:cNvPicPr>
            <a:picLocks noChangeAspect="1" noChangeArrowheads="1"/>
          </p:cNvPicPr>
          <p:nvPr/>
        </p:nvPicPr>
        <p:blipFill rotWithShape="1">
          <a:blip r:embed="rId1" cstate="print">
            <a:lum bright="70000" contrast="-70000"/>
            <a:extLst>
              <a:ext uri="{28A0092B-C50C-407E-A947-70E740481C1C}">
                <a14:useLocalDpi xmlns:a14="http://schemas.microsoft.com/office/drawing/2010/main" val="0"/>
              </a:ext>
            </a:extLst>
          </a:blip>
          <a:srcRect l="4067" t="6054" r="3862" b="11883"/>
          <a:stretch>
            <a:fillRect/>
          </a:stretch>
        </p:blipFill>
        <p:spPr bwMode="auto">
          <a:xfrm>
            <a:off x="1139030" y="590794"/>
            <a:ext cx="1471750" cy="75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140382" y="518484"/>
            <a:ext cx="8343974" cy="584775"/>
          </a:xfrm>
          <a:prstGeom prst="rect">
            <a:avLst/>
          </a:prstGeom>
          <a:noFill/>
        </p:spPr>
        <p:txBody>
          <a:bodyPr wrap="square" rtlCol="0">
            <a:spAutoFit/>
          </a:bodyPr>
          <a:lstStyle/>
          <a:p>
            <a:pPr algn="ctr"/>
            <a:r>
              <a:rPr lang="es-MX" sz="3200" b="1" cap="small" dirty="0"/>
              <a:t>Bienvenido a Aleph Electrónica de México</a:t>
            </a:r>
            <a:endParaRPr lang="en-US" sz="3200" cap="small" dirty="0"/>
          </a:p>
        </p:txBody>
      </p:sp>
      <p:sp>
        <p:nvSpPr>
          <p:cNvPr id="6" name="TextBox 5"/>
          <p:cNvSpPr txBox="1"/>
          <p:nvPr/>
        </p:nvSpPr>
        <p:spPr>
          <a:xfrm>
            <a:off x="1192854" y="6193019"/>
            <a:ext cx="9612763" cy="523220"/>
          </a:xfrm>
          <a:prstGeom prst="rect">
            <a:avLst/>
          </a:prstGeom>
          <a:noFill/>
        </p:spPr>
        <p:txBody>
          <a:bodyPr wrap="square" rtlCol="0">
            <a:spAutoFit/>
          </a:bodyPr>
          <a:lstStyle/>
          <a:p>
            <a:pPr algn="ctr"/>
            <a:r>
              <a:rPr lang="en-US" sz="2800" b="1" cap="small" dirty="0"/>
              <a:t>Somos la opcion inovadora en tecnologia de deteccion </a:t>
            </a:r>
            <a:endParaRPr lang="en-US" sz="2800" b="1" cap="smal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151" y="1577760"/>
            <a:ext cx="7038170" cy="37024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536" y="701608"/>
            <a:ext cx="8623070" cy="756767"/>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6000" b="1" dirty="0">
                <a:solidFill>
                  <a:srgbClr val="002060"/>
                </a:solidFill>
              </a:rPr>
              <a:t>QUIENES SOMOS ?</a:t>
            </a:r>
            <a:endParaRPr lang="en-US" sz="6000" b="1" dirty="0">
              <a:solidFill>
                <a:srgbClr val="002060"/>
              </a:solidFill>
            </a:endParaRPr>
          </a:p>
        </p:txBody>
      </p:sp>
      <p:pic>
        <p:nvPicPr>
          <p:cNvPr id="3" name="Picture 2"/>
          <p:cNvPicPr>
            <a:picLocks noChangeAspect="1"/>
          </p:cNvPicPr>
          <p:nvPr/>
        </p:nvPicPr>
        <p:blipFill rotWithShape="1">
          <a:blip r:embed="rId1">
            <a:lum bright="70000" contrast="-70000"/>
          </a:blip>
          <a:srcRect l="4201" t="6579" r="4176" b="10657"/>
          <a:stretch>
            <a:fillRect/>
          </a:stretch>
        </p:blipFill>
        <p:spPr>
          <a:xfrm>
            <a:off x="1410788" y="1673844"/>
            <a:ext cx="8073696" cy="4198320"/>
          </a:xfrm>
          <a:prstGeom prst="rect">
            <a:avLst/>
          </a:prstGeom>
        </p:spPr>
      </p:pic>
      <p:sp>
        <p:nvSpPr>
          <p:cNvPr id="6" name="Rectangle 1"/>
          <p:cNvSpPr>
            <a:spLocks noChangeArrowheads="1"/>
          </p:cNvSpPr>
          <p:nvPr/>
        </p:nvSpPr>
        <p:spPr bwMode="auto">
          <a:xfrm rot="10800000" flipV="1">
            <a:off x="1544642" y="2008382"/>
            <a:ext cx="8385957" cy="2492990"/>
          </a:xfrm>
          <a:prstGeom prst="rect">
            <a:avLst/>
          </a:prstGeom>
          <a:noFill/>
          <a:ln>
            <a:noFill/>
          </a:ln>
          <a:effectLst/>
        </p:spPr>
        <p:txBody>
          <a:bodyPr vert="horz" wrap="square" lIns="0" tIns="0" rIns="0" bIns="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lang="es-ES" altLang="en-US" dirty="0">
              <a:solidFill>
                <a:srgbClr val="212121"/>
              </a:solidFill>
              <a:latin typeface="Batang" panose="02030600000101010101" pitchFamily="18" charset="-127"/>
              <a:ea typeface="Batang" panose="02030600000101010101" pitchFamily="18" charset="-127"/>
              <a:cs typeface="Cordia New" panose="020B0304020202020204" pitchFamily="34" charset="-34"/>
            </a:endParaRPr>
          </a:p>
          <a:p>
            <a:pPr marL="0" marR="0" lvl="0" indent="0" algn="just" defTabSz="914400" rtl="0" eaLnBrk="0" fontAlgn="base" latinLnBrk="0" hangingPunct="0">
              <a:lnSpc>
                <a:spcPct val="100000"/>
              </a:lnSpc>
              <a:spcBef>
                <a:spcPct val="0"/>
              </a:spcBef>
              <a:spcAft>
                <a:spcPct val="0"/>
              </a:spcAft>
              <a:buClrTx/>
              <a:buSzTx/>
              <a:buFontTx/>
              <a:buNone/>
            </a:pPr>
            <a:r>
              <a:rPr lang="es-ES" altLang="en-US" dirty="0">
                <a:latin typeface="Batang" panose="02030600000101010101" pitchFamily="18" charset="-127"/>
                <a:ea typeface="Batang" panose="02030600000101010101" pitchFamily="18" charset="-127"/>
                <a:cs typeface="Cordia New" panose="020B0304020202020204" pitchFamily="34" charset="-34"/>
              </a:rPr>
              <a:t>S</a:t>
            </a:r>
            <a:r>
              <a:rPr kumimoji="0" lang="es-ES" altLang="en-US" b="0" i="0" u="none" strike="noStrike" cap="none" normalizeH="0" baseline="0" dirty="0">
                <a:ln>
                  <a:noFill/>
                </a:ln>
                <a:effectLst/>
                <a:latin typeface="Batang" panose="02030600000101010101" pitchFamily="18" charset="-127"/>
                <a:ea typeface="Batang" panose="02030600000101010101" pitchFamily="18" charset="-127"/>
                <a:cs typeface="Cordia New" panose="020B0304020202020204" pitchFamily="34" charset="-34"/>
              </a:rPr>
              <a:t>omos líderes en el suministro de automatización de oficinas, informática, automoción, telecomunicaciones y seguridad en todo el mundo. El liderazgo internacional que Aleph ha logrado en la producción de estos productos se debe en parte a la producción central de interruptores de láminas que nos proporcionan una integración vertical total. Aleph de México (AMC) es una subsidiaria establecida por AEC en 2017 en Reynosa, México, cuyo principal ámbito de actividad es la manufactura y venta de productos de automóviles con funciones de diseño y desarrollo en AEC actualmente </a:t>
            </a:r>
            <a:r>
              <a:rPr kumimoji="0" lang="es-ES" altLang="en-US" b="0" i="0" u="none" strike="noStrike" cap="none" normalizeH="0" baseline="0" dirty="0">
                <a:ln>
                  <a:noFill/>
                </a:ln>
                <a:effectLst/>
                <a:latin typeface="Batang" panose="02030600000101010101" pitchFamily="18" charset="-127"/>
                <a:ea typeface="Batang" panose="02030600000101010101" pitchFamily="18" charset="-127"/>
                <a:cs typeface="Andalus" panose="02020603050405020304" pitchFamily="18" charset="-78"/>
              </a:rPr>
              <a:t>.</a:t>
            </a:r>
            <a:endParaRPr kumimoji="0" lang="es-ES" altLang="en-US" b="0" i="0" u="none" strike="noStrike" cap="none" normalizeH="0" baseline="0" dirty="0">
              <a:ln>
                <a:noFill/>
              </a:ln>
              <a:effectLst/>
              <a:latin typeface="Batang" panose="02030600000101010101" pitchFamily="18" charset="-127"/>
              <a:ea typeface="Batang" panose="02030600000101010101" pitchFamily="18" charset="-127"/>
              <a:cs typeface="Andalus" panose="02020603050405020304" pitchFamily="18" charset="-78"/>
            </a:endParaRPr>
          </a:p>
        </p:txBody>
      </p:sp>
      <p:pic>
        <p:nvPicPr>
          <p:cNvPr id="5" name="Picture 2" descr="art[AlephMexico]3_18-01"/>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val="0"/>
              </a:ext>
            </a:extLst>
          </a:blip>
          <a:srcRect l="4067" t="6054" r="3862" b="11883"/>
          <a:stretch>
            <a:fillRect/>
          </a:stretch>
        </p:blipFill>
        <p:spPr bwMode="auto">
          <a:xfrm>
            <a:off x="1002703" y="702890"/>
            <a:ext cx="1471750" cy="75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rotWithShape="1">
          <a:blip r:embed="rId1">
            <a:lum bright="70000" contrast="-70000"/>
          </a:blip>
          <a:srcRect l="4201" t="6579" r="4176" b="10657"/>
          <a:stretch>
            <a:fillRect/>
          </a:stretch>
        </p:blipFill>
        <p:spPr>
          <a:xfrm>
            <a:off x="1779713" y="1621255"/>
            <a:ext cx="8073696" cy="4198320"/>
          </a:xfrm>
          <a:prstGeom prst="rect">
            <a:avLst/>
          </a:prstGeom>
        </p:spPr>
      </p:pic>
      <p:pic>
        <p:nvPicPr>
          <p:cNvPr id="10" name="Picture 9"/>
          <p:cNvPicPr>
            <a:picLocks noChangeAspect="1"/>
          </p:cNvPicPr>
          <p:nvPr/>
        </p:nvPicPr>
        <p:blipFill rotWithShape="1">
          <a:blip r:embed="rId2">
            <a:extLst>
              <a:ext uri="{BEBA8EAE-BF5A-486C-A8C5-ECC9F3942E4B}">
                <a14:imgProps xmlns:a14="http://schemas.microsoft.com/office/drawing/2010/main">
                  <a14:imgLayer r:embed="rId3">
                    <a14:imgEffect>
                      <a14:backgroundRemoval t="15259" b="78474" l="6485" r="87031">
                        <a14:foregroundMark x1="11433" y1="27248" x2="18430" y2="32425"/>
                        <a14:foregroundMark x1="8362" y1="29155" x2="8362" y2="29155"/>
                        <a14:foregroundMark x1="33618" y1="18256" x2="33618" y2="18256"/>
                        <a14:foregroundMark x1="30205" y1="67847" x2="30205" y2="67847"/>
                        <a14:foregroundMark x1="56314" y1="66757" x2="56314" y2="66757"/>
                        <a14:foregroundMark x1="79181" y1="70027" x2="79181" y2="70027"/>
                        <a14:foregroundMark x1="70819" y1="58583" x2="70819" y2="58583"/>
                        <a14:foregroundMark x1="84130" y1="27248" x2="84130" y2="27248"/>
                        <a14:foregroundMark x1="87372" y1="25886" x2="87372" y2="25886"/>
                        <a14:foregroundMark x1="71502" y1="48229" x2="71502" y2="48229"/>
                        <a14:foregroundMark x1="72696" y1="46049" x2="72696" y2="46049"/>
                        <a14:foregroundMark x1="77816" y1="43324" x2="77816" y2="43324"/>
                        <a14:foregroundMark x1="78669" y1="38420" x2="78669" y2="38420"/>
                        <a14:foregroundMark x1="78669" y1="36240" x2="78669" y2="36240"/>
                        <a14:foregroundMark x1="50341" y1="31063" x2="50341" y2="31063"/>
                        <a14:foregroundMark x1="43686" y1="33515" x2="43686" y2="33515"/>
                        <a14:foregroundMark x1="44369" y1="32425" x2="44369" y2="32425"/>
                        <a14:foregroundMark x1="40444" y1="26975" x2="40444" y2="26975"/>
                        <a14:foregroundMark x1="31741" y1="37602" x2="31741" y2="37602"/>
                        <a14:foregroundMark x1="26962" y1="49591" x2="26962" y2="49591"/>
                        <a14:foregroundMark x1="29010" y1="50954" x2="29010" y2="50954"/>
                        <a14:foregroundMark x1="28328" y1="50136" x2="28328" y2="50136"/>
                        <a14:foregroundMark x1="26621" y1="48774" x2="26621" y2="48774"/>
                        <a14:foregroundMark x1="25768" y1="15531" x2="25768" y2="15531"/>
                        <a14:foregroundMark x1="26962" y1="15259" x2="26962" y2="15259"/>
                        <a14:foregroundMark x1="18771" y1="19346" x2="18771" y2="19346"/>
                        <a14:foregroundMark x1="21843" y1="19346" x2="21843" y2="19346"/>
                        <a14:foregroundMark x1="23891" y1="19891" x2="23891" y2="19891"/>
                        <a14:foregroundMark x1="21502" y1="22071" x2="21502" y2="22071"/>
                        <a14:foregroundMark x1="23549" y1="21526" x2="23549" y2="21526"/>
                        <a14:foregroundMark x1="17235" y1="18256" x2="17235" y2="18256"/>
                        <a14:foregroundMark x1="19283" y1="17439" x2="19283" y2="17439"/>
                        <a14:foregroundMark x1="20819" y1="17439" x2="20819" y2="17439"/>
                        <a14:foregroundMark x1="20990" y1="17166" x2="20990" y2="17166"/>
                        <a14:foregroundMark x1="7850" y1="32425" x2="7850" y2="32425"/>
                        <a14:foregroundMark x1="7167" y1="32698" x2="7167" y2="32698"/>
                        <a14:foregroundMark x1="6485" y1="27248" x2="6485" y2="27248"/>
                        <a14:foregroundMark x1="25085" y1="27793" x2="25085" y2="27793"/>
                        <a14:foregroundMark x1="47099" y1="41689" x2="47099" y2="41689"/>
                        <a14:foregroundMark x1="68942" y1="59401" x2="68942" y2="59401"/>
                        <a14:foregroundMark x1="78328" y1="61035" x2="78328" y2="61035"/>
                        <a14:foregroundMark x1="77474" y1="44687" x2="77474" y2="44687"/>
                        <a14:foregroundMark x1="77474" y1="42507" x2="77474" y2="42507"/>
                        <a14:foregroundMark x1="76451" y1="44142" x2="76451" y2="44142"/>
                        <a14:foregroundMark x1="73038" y1="58856" x2="73038" y2="58856"/>
                        <a14:foregroundMark x1="76109" y1="59673" x2="76109" y2="59673"/>
                        <a14:foregroundMark x1="70478" y1="61853" x2="70478" y2="61853"/>
                        <a14:foregroundMark x1="73038" y1="62125" x2="73038" y2="62125"/>
                        <a14:foregroundMark x1="74061" y1="62398" x2="74061" y2="62398"/>
                        <a14:foregroundMark x1="71331" y1="61853" x2="71331" y2="61853"/>
                        <a14:foregroundMark x1="70137" y1="61308" x2="70137" y2="61308"/>
                        <a14:foregroundMark x1="69283" y1="59128" x2="69283" y2="59128"/>
                        <a14:foregroundMark x1="69283" y1="55858" x2="69283" y2="55858"/>
                        <a14:foregroundMark x1="68942" y1="56131" x2="68942" y2="56131"/>
                        <a14:foregroundMark x1="69283" y1="58583" x2="69283" y2="58583"/>
                        <a14:foregroundMark x1="70307" y1="58856" x2="70307" y2="58856"/>
                        <a14:foregroundMark x1="70478" y1="57766" x2="70478" y2="57766"/>
                        <a14:foregroundMark x1="71843" y1="58856" x2="71843" y2="58856"/>
                        <a14:foregroundMark x1="68942" y1="55313" x2="68942" y2="55313"/>
                        <a14:foregroundMark x1="69113" y1="52861" x2="69454" y2="52316"/>
                        <a14:foregroundMark x1="70307" y1="52316" x2="70307" y2="52316"/>
                        <a14:foregroundMark x1="70307" y1="55586" x2="70307" y2="55586"/>
                        <a14:foregroundMark x1="70819" y1="55313" x2="70819" y2="55313"/>
                        <a14:foregroundMark x1="71160" y1="55313" x2="71160" y2="55313"/>
                        <a14:foregroundMark x1="71331" y1="54223" x2="71331" y2="54223"/>
                        <a14:foregroundMark x1="70137" y1="52316" x2="70137" y2="52316"/>
                        <a14:foregroundMark x1="70137" y1="51499" x2="70137" y2="51499"/>
                        <a14:foregroundMark x1="72696" y1="51499" x2="72696" y2="51499"/>
                        <a14:foregroundMark x1="63823" y1="55586" x2="63823" y2="55586"/>
                        <a14:foregroundMark x1="79181" y1="77384" x2="79181" y2="77384"/>
                        <a14:foregroundMark x1="85324" y1="78474" x2="85324" y2="78474"/>
                        <a14:foregroundMark x1="86348" y1="74932" x2="86348" y2="74932"/>
                        <a14:foregroundMark x1="85836" y1="74114" x2="85836" y2="74114"/>
                        <a14:foregroundMark x1="26451" y1="28065" x2="26451" y2="28065"/>
                        <a14:foregroundMark x1="74061" y1="55313" x2="74061" y2="55313"/>
                        <a14:foregroundMark x1="74232" y1="52861" x2="74232" y2="52861"/>
                        <a14:foregroundMark x1="73720" y1="55586" x2="73720" y2="55586"/>
                        <a14:foregroundMark x1="73038" y1="48774" x2="73038" y2="48774"/>
                        <a14:foregroundMark x1="73720" y1="54223" x2="73720" y2="54223"/>
                        <a14:foregroundMark x1="75085" y1="55586" x2="75085" y2="55586"/>
                        <a14:foregroundMark x1="76621" y1="61308" x2="76621" y2="61308"/>
                        <a14:foregroundMark x1="76792" y1="58856" x2="76792" y2="58856"/>
                        <a14:foregroundMark x1="76451" y1="57493" x2="76451" y2="57493"/>
                        <a14:foregroundMark x1="75597" y1="55586" x2="75597" y2="55586"/>
                        <a14:foregroundMark x1="74744" y1="52316" x2="74744" y2="52316"/>
                        <a14:foregroundMark x1="74573" y1="51226" x2="74573" y2="51226"/>
                        <a14:foregroundMark x1="75256" y1="53134" x2="75256" y2="53134"/>
                      </a14:backgroundRemoval>
                    </a14:imgEffect>
                    <a14:imgEffect>
                      <a14:colorTemperature colorTemp="5900"/>
                    </a14:imgEffect>
                    <a14:imgEffect>
                      <a14:saturation sat="33000"/>
                    </a14:imgEffect>
                  </a14:imgLayer>
                </a14:imgProps>
              </a:ext>
            </a:extLst>
          </a:blip>
          <a:srcRect l="5252" t="10190" r="10209" b="14749"/>
          <a:stretch>
            <a:fillRect/>
          </a:stretch>
        </p:blipFill>
        <p:spPr>
          <a:xfrm>
            <a:off x="59267" y="2235200"/>
            <a:ext cx="6062133" cy="2887133"/>
          </a:xfrm>
          <a:prstGeom prst="rect">
            <a:avLst/>
          </a:prstGeom>
        </p:spPr>
      </p:pic>
      <p:sp>
        <p:nvSpPr>
          <p:cNvPr id="17" name="Title 1"/>
          <p:cNvSpPr>
            <a:spLocks noGrp="1"/>
          </p:cNvSpPr>
          <p:nvPr>
            <p:ph type="title"/>
          </p:nvPr>
        </p:nvSpPr>
        <p:spPr>
          <a:xfrm>
            <a:off x="1348482" y="970544"/>
            <a:ext cx="9089813" cy="435249"/>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6000" b="1" dirty="0">
                <a:solidFill>
                  <a:srgbClr val="002060"/>
                </a:solidFill>
              </a:rPr>
              <a:t>ALEPH EN EL MUNDO </a:t>
            </a:r>
            <a:endParaRPr lang="en-US" sz="6000" b="1" dirty="0">
              <a:solidFill>
                <a:srgbClr val="002060"/>
              </a:solidFill>
            </a:endParaRPr>
          </a:p>
        </p:txBody>
      </p:sp>
      <p:pic>
        <p:nvPicPr>
          <p:cNvPr id="5" name="Content Placeholder 4"/>
          <p:cNvPicPr>
            <a:picLocks noGrp="1" noChangeAspect="1"/>
          </p:cNvPicPr>
          <p:nvPr>
            <p:ph idx="1"/>
            <p:custDataLst>
              <p:tags r:id="rId4"/>
            </p:custDataLst>
          </p:nvPr>
        </p:nvPicPr>
        <p:blipFill>
          <a:blip r:embed="rId5" cstate="print">
            <a:extLst>
              <a:ext uri="{28A0092B-C50C-407E-A947-70E740481C1C}">
                <a14:useLocalDpi xmlns:a14="http://schemas.microsoft.com/office/drawing/2010/main" val="0"/>
              </a:ext>
            </a:extLst>
          </a:blip>
          <a:stretch>
            <a:fillRect/>
          </a:stretch>
        </p:blipFill>
        <p:spPr>
          <a:xfrm>
            <a:off x="2858770" y="2052320"/>
            <a:ext cx="1910715" cy="1283335"/>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custDataLst>
              <p:tags r:id="rId6"/>
            </p:custDataLst>
          </p:nvPr>
        </p:nvPicPr>
        <p:blipFill rotWithShape="1">
          <a:blip r:embed="rId7"/>
          <a:srcRect l="3402" t="3862" r="2873" b="10893"/>
          <a:stretch>
            <a:fillRect/>
          </a:stretch>
        </p:blipFill>
        <p:spPr>
          <a:xfrm>
            <a:off x="5483225" y="1911350"/>
            <a:ext cx="1704340" cy="1353820"/>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0670" y="3412490"/>
            <a:ext cx="1803400" cy="1106170"/>
          </a:xfrm>
          <a:prstGeom prst="rect">
            <a:avLst/>
          </a:prstGeom>
          <a:ln>
            <a:noFill/>
          </a:ln>
          <a:effectLst>
            <a:outerShdw blurRad="190500" algn="tl" rotWithShape="0">
              <a:srgbClr val="000000">
                <a:alpha val="70000"/>
              </a:srgbClr>
            </a:outerShdw>
          </a:effectLst>
        </p:spPr>
      </p:pic>
      <p:sp>
        <p:nvSpPr>
          <p:cNvPr id="11" name="TextBox 10"/>
          <p:cNvSpPr txBox="1"/>
          <p:nvPr/>
        </p:nvSpPr>
        <p:spPr>
          <a:xfrm>
            <a:off x="956725" y="3258749"/>
            <a:ext cx="1784839" cy="307777"/>
          </a:xfrm>
          <a:prstGeom prst="rect">
            <a:avLst/>
          </a:prstGeom>
          <a:noFill/>
        </p:spPr>
        <p:txBody>
          <a:bodyPr wrap="square" rtlCol="0">
            <a:spAutoFit/>
          </a:bodyPr>
          <a:lstStyle/>
          <a:p>
            <a:r>
              <a:rPr lang="en-US" sz="1400" b="1" i="1" dirty="0"/>
              <a:t>Reno Nevada , USA</a:t>
            </a:r>
            <a:endParaRPr lang="en-US" sz="1400" b="1" i="1" dirty="0"/>
          </a:p>
        </p:txBody>
      </p:sp>
      <p:sp>
        <p:nvSpPr>
          <p:cNvPr id="12" name="TextBox 11"/>
          <p:cNvSpPr txBox="1"/>
          <p:nvPr/>
        </p:nvSpPr>
        <p:spPr>
          <a:xfrm>
            <a:off x="1221324" y="3489602"/>
            <a:ext cx="1637576" cy="307777"/>
          </a:xfrm>
          <a:prstGeom prst="rect">
            <a:avLst/>
          </a:prstGeom>
          <a:noFill/>
        </p:spPr>
        <p:txBody>
          <a:bodyPr wrap="square" rtlCol="0">
            <a:spAutoFit/>
          </a:bodyPr>
          <a:lstStyle/>
          <a:p>
            <a:r>
              <a:rPr lang="en-US" sz="1400" b="1" i="1" dirty="0"/>
              <a:t>Reynosa , Mexico</a:t>
            </a:r>
            <a:endParaRPr lang="en-US" sz="1400" b="1" i="1" dirty="0"/>
          </a:p>
        </p:txBody>
      </p:sp>
      <p:sp>
        <p:nvSpPr>
          <p:cNvPr id="13" name="TextBox 12"/>
          <p:cNvSpPr txBox="1"/>
          <p:nvPr/>
        </p:nvSpPr>
        <p:spPr>
          <a:xfrm>
            <a:off x="4686043" y="3664579"/>
            <a:ext cx="1130518" cy="307777"/>
          </a:xfrm>
          <a:prstGeom prst="rect">
            <a:avLst/>
          </a:prstGeom>
          <a:noFill/>
        </p:spPr>
        <p:txBody>
          <a:bodyPr wrap="square" rtlCol="0">
            <a:spAutoFit/>
          </a:bodyPr>
          <a:lstStyle/>
          <a:p>
            <a:r>
              <a:rPr lang="en-US" sz="1100" b="1" dirty="0"/>
              <a:t> </a:t>
            </a:r>
            <a:r>
              <a:rPr lang="en-US" sz="1400" b="1" i="1" dirty="0"/>
              <a:t>Hong kong</a:t>
            </a:r>
            <a:endParaRPr lang="en-US" sz="1100" b="1" i="1" dirty="0"/>
          </a:p>
        </p:txBody>
      </p:sp>
      <p:sp>
        <p:nvSpPr>
          <p:cNvPr id="15" name="TextBox 14"/>
          <p:cNvSpPr txBox="1"/>
          <p:nvPr/>
        </p:nvSpPr>
        <p:spPr>
          <a:xfrm>
            <a:off x="7323087" y="2415210"/>
            <a:ext cx="613383" cy="261610"/>
          </a:xfrm>
          <a:prstGeom prst="rect">
            <a:avLst/>
          </a:prstGeom>
          <a:noFill/>
        </p:spPr>
        <p:txBody>
          <a:bodyPr wrap="square" rtlCol="0">
            <a:spAutoFit/>
          </a:bodyPr>
          <a:lstStyle/>
          <a:p>
            <a:r>
              <a:rPr lang="en-US" sz="1100" b="1" dirty="0"/>
              <a:t>  </a:t>
            </a:r>
            <a:endParaRPr lang="en-US" sz="1100" b="1" dirty="0"/>
          </a:p>
        </p:txBody>
      </p:sp>
      <p:sp>
        <p:nvSpPr>
          <p:cNvPr id="16" name="TextBox 15"/>
          <p:cNvSpPr txBox="1"/>
          <p:nvPr/>
        </p:nvSpPr>
        <p:spPr>
          <a:xfrm>
            <a:off x="5175316" y="3335714"/>
            <a:ext cx="861421" cy="307777"/>
          </a:xfrm>
          <a:prstGeom prst="rect">
            <a:avLst/>
          </a:prstGeom>
          <a:noFill/>
        </p:spPr>
        <p:txBody>
          <a:bodyPr wrap="square" rtlCol="0">
            <a:spAutoFit/>
          </a:bodyPr>
          <a:lstStyle/>
          <a:p>
            <a:r>
              <a:rPr lang="en-US" sz="1100" b="1" dirty="0"/>
              <a:t> </a:t>
            </a:r>
            <a:r>
              <a:rPr lang="en-US" sz="1400" b="1" i="1" dirty="0"/>
              <a:t>Japon </a:t>
            </a:r>
            <a:endParaRPr lang="en-US" sz="1400" b="1" i="1" dirty="0"/>
          </a:p>
        </p:txBody>
      </p:sp>
      <p:sp>
        <p:nvSpPr>
          <p:cNvPr id="14" name="TextBox 13"/>
          <p:cNvSpPr txBox="1"/>
          <p:nvPr/>
        </p:nvSpPr>
        <p:spPr>
          <a:xfrm>
            <a:off x="4313895" y="3412638"/>
            <a:ext cx="861421" cy="307777"/>
          </a:xfrm>
          <a:prstGeom prst="rect">
            <a:avLst/>
          </a:prstGeom>
          <a:noFill/>
        </p:spPr>
        <p:txBody>
          <a:bodyPr wrap="square" rtlCol="0">
            <a:spAutoFit/>
          </a:bodyPr>
          <a:lstStyle/>
          <a:p>
            <a:r>
              <a:rPr lang="en-US" sz="1100" b="1" dirty="0"/>
              <a:t> </a:t>
            </a:r>
            <a:r>
              <a:rPr lang="en-US" sz="1400" b="1" i="1" dirty="0"/>
              <a:t>China  </a:t>
            </a:r>
            <a:endParaRPr lang="en-US" sz="1400"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
            <a:lum bright="70000" contrast="-70000"/>
          </a:blip>
          <a:srcRect l="4201" t="6579" r="4176" b="10657"/>
          <a:stretch>
            <a:fillRect/>
          </a:stretch>
        </p:blipFill>
        <p:spPr>
          <a:xfrm>
            <a:off x="1567542" y="1772815"/>
            <a:ext cx="8702596" cy="4525348"/>
          </a:xfrm>
          <a:prstGeom prst="rect">
            <a:avLst/>
          </a:prstGeom>
        </p:spPr>
      </p:pic>
      <p:sp>
        <p:nvSpPr>
          <p:cNvPr id="6" name="Title 1"/>
          <p:cNvSpPr>
            <a:spLocks noGrp="1"/>
          </p:cNvSpPr>
          <p:nvPr>
            <p:ph type="title"/>
          </p:nvPr>
        </p:nvSpPr>
        <p:spPr>
          <a:xfrm>
            <a:off x="733697" y="447252"/>
            <a:ext cx="10515600" cy="1325563"/>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6000" b="1" dirty="0">
                <a:solidFill>
                  <a:srgbClr val="002060"/>
                </a:solidFill>
              </a:rPr>
              <a:t>HISTORIA</a:t>
            </a:r>
            <a:r>
              <a:rPr lang="en-US" sz="6000" dirty="0">
                <a:solidFill>
                  <a:srgbClr val="002060"/>
                </a:solidFill>
              </a:rPr>
              <a:t> </a:t>
            </a:r>
            <a:endParaRPr lang="en-US" sz="6000" dirty="0">
              <a:solidFill>
                <a:srgbClr val="002060"/>
              </a:solidFill>
            </a:endParaRPr>
          </a:p>
        </p:txBody>
      </p:sp>
      <p:sp>
        <p:nvSpPr>
          <p:cNvPr id="4" name="Rectangle 1"/>
          <p:cNvSpPr>
            <a:spLocks noGrp="1" noChangeArrowheads="1"/>
          </p:cNvSpPr>
          <p:nvPr>
            <p:ph idx="1"/>
          </p:nvPr>
        </p:nvSpPr>
        <p:spPr bwMode="auto">
          <a:xfrm>
            <a:off x="1558240" y="2105561"/>
            <a:ext cx="9075519" cy="2646878"/>
          </a:xfrm>
          <a:prstGeom prst="rect">
            <a:avLst/>
          </a:prstGeom>
          <a:noFill/>
          <a:ln>
            <a:noFill/>
          </a:ln>
          <a:effectLst/>
        </p:spPr>
        <p:txBody>
          <a:bodyPr vert="horz" wrap="square" lIns="0" tIns="0" rIns="0" bIns="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lang="es-ES" altLang="en-US" sz="2400" dirty="0"/>
              <a:t>Aleph de México, establecida en septiembre de 2017 en Reynosa, México, es una subsidiaria de propiedad total de Nippon Aleph Corporation, en Yokohama, Japón. Tenemos instalaciones de fabricación en Sendaiand Aizu, Japón, Hong Kong y Shenzhen (AEC), China. Las oficinas de ventas y distribución están ubicadas en Japón, Inglaterra, Hong Kong, Taiwán, Hungría y los Estados Unidos. </a:t>
            </a:r>
            <a:endParaRPr lang="es-ES" altLang="en-US" sz="2400" dirty="0"/>
          </a:p>
          <a:p>
            <a:pPr marL="0" marR="0" lvl="0" indent="0" algn="l" defTabSz="914400" rtl="0" eaLnBrk="0" fontAlgn="base" latinLnBrk="0" hangingPunct="0">
              <a:lnSpc>
                <a:spcPct val="100000"/>
              </a:lnSpc>
              <a:spcBef>
                <a:spcPct val="0"/>
              </a:spcBef>
              <a:spcAft>
                <a:spcPct val="0"/>
              </a:spcAft>
              <a:buClrTx/>
              <a:buSzTx/>
              <a:buFontTx/>
              <a:buNone/>
            </a:pPr>
            <a:endParaRPr lang="es-ES" altLang="en-US" dirty="0">
              <a:solidFill>
                <a:schemeClr val="tx1"/>
              </a:solidFill>
              <a:latin typeface="Batang" panose="02030600000101010101" pitchFamily="18" charset="-127"/>
              <a:ea typeface="Batang" panose="02030600000101010101" pitchFamily="18" charset="-127"/>
              <a:cs typeface="Cordia New" panose="020B0304020202020204" pitchFamily="34" charset="-34"/>
            </a:endParaRPr>
          </a:p>
        </p:txBody>
      </p:sp>
      <p:sp>
        <p:nvSpPr>
          <p:cNvPr id="5" name="Rectangle 4"/>
          <p:cNvSpPr/>
          <p:nvPr/>
        </p:nvSpPr>
        <p:spPr>
          <a:xfrm>
            <a:off x="3985129" y="1496055"/>
            <a:ext cx="4012735" cy="9515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1">
            <a:lum bright="70000" contrast="-70000"/>
          </a:blip>
          <a:srcRect l="4201" t="6579" r="4176" b="10657"/>
          <a:stretch>
            <a:fillRect/>
          </a:stretch>
        </p:blipFill>
        <p:spPr>
          <a:xfrm>
            <a:off x="1779713" y="1621255"/>
            <a:ext cx="8073696" cy="4198320"/>
          </a:xfrm>
          <a:prstGeom prst="rect">
            <a:avLst/>
          </a:prstGeom>
        </p:spPr>
      </p:pic>
      <p:pic>
        <p:nvPicPr>
          <p:cNvPr id="7" name="Picture 6"/>
          <p:cNvPicPr>
            <a:picLocks noChangeAspect="1"/>
          </p:cNvPicPr>
          <p:nvPr/>
        </p:nvPicPr>
        <p:blipFill rotWithShape="1">
          <a:blip r:embed="rId2">
            <a:lum bright="70000" contrast="-70000"/>
          </a:blip>
          <a:srcRect l="4201" t="6579" r="4176" b="10657"/>
          <a:stretch>
            <a:fillRect/>
          </a:stretch>
        </p:blipFill>
        <p:spPr>
          <a:xfrm>
            <a:off x="1243392" y="536554"/>
            <a:ext cx="1787988" cy="929753"/>
          </a:xfrm>
          <a:prstGeom prst="rect">
            <a:avLst/>
          </a:prstGeom>
        </p:spPr>
      </p:pic>
      <p:sp>
        <p:nvSpPr>
          <p:cNvPr id="6" name="Title 1"/>
          <p:cNvSpPr>
            <a:spLocks noGrp="1"/>
          </p:cNvSpPr>
          <p:nvPr>
            <p:ph type="title"/>
          </p:nvPr>
        </p:nvSpPr>
        <p:spPr>
          <a:xfrm>
            <a:off x="1724296" y="1366339"/>
            <a:ext cx="8596668" cy="1320800"/>
          </a:xfrm>
          <a:noFill/>
          <a:ln>
            <a:noFill/>
          </a:ln>
        </p:spPr>
        <p:style>
          <a:lnRef idx="0">
            <a:scrgbClr r="0" g="0" b="0"/>
          </a:lnRef>
          <a:fillRef idx="0">
            <a:scrgbClr r="0" g="0" b="0"/>
          </a:fillRef>
          <a:effectRef idx="0">
            <a:scrgbClr r="0" g="0" b="0"/>
          </a:effectRef>
          <a:fontRef idx="minor">
            <a:schemeClr val="dk1"/>
          </a:fontRef>
        </p:style>
        <p:txBody>
          <a:bodyPr>
            <a:noAutofit/>
          </a:bodyPr>
          <a:lstStyle/>
          <a:p>
            <a:pPr algn="ctr"/>
            <a:r>
              <a:rPr lang="en-US" b="1" dirty="0">
                <a:solidFill>
                  <a:srgbClr val="002060"/>
                </a:solidFill>
              </a:rPr>
              <a:t>VISION</a:t>
            </a:r>
            <a:r>
              <a:rPr lang="en-US" sz="4800" dirty="0">
                <a:solidFill>
                  <a:srgbClr val="002060"/>
                </a:solidFill>
              </a:rPr>
              <a:t> </a:t>
            </a:r>
            <a:br>
              <a:rPr lang="en-US" sz="4400" dirty="0">
                <a:solidFill>
                  <a:srgbClr val="002060"/>
                </a:solidFill>
              </a:rPr>
            </a:br>
            <a:br>
              <a:rPr lang="en-US" sz="4400" dirty="0">
                <a:solidFill>
                  <a:srgbClr val="002060"/>
                </a:solidFill>
              </a:rPr>
            </a:br>
            <a:r>
              <a:rPr lang="en-US" sz="2800" dirty="0">
                <a:solidFill>
                  <a:schemeClr val="tx1"/>
                </a:solidFill>
              </a:rPr>
              <a:t>Autos con Partes mas Seguras y Confiables </a:t>
            </a:r>
            <a:endParaRPr lang="en-US" sz="4800" dirty="0">
              <a:solidFill>
                <a:srgbClr val="002060"/>
              </a:solidFill>
            </a:endParaRPr>
          </a:p>
        </p:txBody>
      </p:sp>
      <p:sp>
        <p:nvSpPr>
          <p:cNvPr id="8" name="Title 1"/>
          <p:cNvSpPr txBox="1"/>
          <p:nvPr/>
        </p:nvSpPr>
        <p:spPr>
          <a:xfrm>
            <a:off x="1724296" y="3576726"/>
            <a:ext cx="8596668" cy="2103727"/>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4800" b="1" dirty="0">
                <a:solidFill>
                  <a:srgbClr val="002060"/>
                </a:solidFill>
              </a:rPr>
              <a:t>MISION</a:t>
            </a:r>
            <a:endParaRPr lang="en-US" sz="4800" b="1" dirty="0">
              <a:solidFill>
                <a:srgbClr val="002060"/>
              </a:solidFill>
            </a:endParaRPr>
          </a:p>
          <a:p>
            <a:pPr algn="just"/>
            <a:endParaRPr lang="es-ES" altLang="en-US" sz="2400" dirty="0">
              <a:solidFill>
                <a:schemeClr val="tx1"/>
              </a:solidFill>
            </a:endParaRPr>
          </a:p>
          <a:p>
            <a:pPr algn="just"/>
            <a:r>
              <a:rPr lang="es-ES" altLang="en-US" sz="2400" dirty="0">
                <a:solidFill>
                  <a:schemeClr val="tx1"/>
                </a:solidFill>
              </a:rPr>
              <a:t>Aumentar la confianza del Cliente y ampliar la cuota de mercado . Fortalecer , establecer y mejorar el sistema de Calidad, establecer una buena imagen  corporativa y crear un buen entorno Laboral.</a:t>
            </a:r>
            <a:endParaRPr lang="es-ES" altLang="en-US" sz="2400" dirty="0">
              <a:solidFill>
                <a:schemeClr val="tx1"/>
              </a:solidFill>
            </a:endParaRPr>
          </a:p>
          <a:p>
            <a:pPr algn="just"/>
            <a:r>
              <a:rPr lang="en-US" sz="4400" dirty="0">
                <a:solidFill>
                  <a:srgbClr val="002060"/>
                </a:solidFill>
              </a:rPr>
              <a:t> </a:t>
            </a:r>
            <a:endParaRPr lang="en-US" sz="4400" dirty="0">
              <a:solidFill>
                <a:srgbClr val="002060"/>
              </a:solidFill>
            </a:endParaRPr>
          </a:p>
        </p:txBody>
      </p:sp>
      <p:sp>
        <p:nvSpPr>
          <p:cNvPr id="5" name="Rectangle 4"/>
          <p:cNvSpPr/>
          <p:nvPr/>
        </p:nvSpPr>
        <p:spPr>
          <a:xfrm>
            <a:off x="4726239" y="1789670"/>
            <a:ext cx="2739522" cy="8946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726239" y="4299376"/>
            <a:ext cx="2739522" cy="8946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1">
            <a:lum bright="70000" contrast="-70000"/>
          </a:blip>
          <a:srcRect l="4201" t="6579" r="4176" b="10657"/>
          <a:stretch>
            <a:fillRect/>
          </a:stretch>
        </p:blipFill>
        <p:spPr>
          <a:xfrm>
            <a:off x="1820091" y="1473200"/>
            <a:ext cx="8319418" cy="4326096"/>
          </a:xfrm>
          <a:prstGeom prst="rect">
            <a:avLst/>
          </a:prstGeom>
        </p:spPr>
      </p:pic>
      <p:sp>
        <p:nvSpPr>
          <p:cNvPr id="6" name="Title 1"/>
          <p:cNvSpPr>
            <a:spLocks noGrp="1"/>
          </p:cNvSpPr>
          <p:nvPr>
            <p:ph type="title"/>
          </p:nvPr>
        </p:nvSpPr>
        <p:spPr>
          <a:xfrm>
            <a:off x="582663" y="469377"/>
            <a:ext cx="10515600" cy="836909"/>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6000" b="1" dirty="0">
                <a:solidFill>
                  <a:srgbClr val="002060"/>
                </a:solidFill>
              </a:rPr>
              <a:t>POLITICA DE CALIDAD   </a:t>
            </a:r>
            <a:endParaRPr lang="en-US" sz="6000" b="1" dirty="0">
              <a:solidFill>
                <a:srgbClr val="002060"/>
              </a:solidFill>
            </a:endParaRPr>
          </a:p>
        </p:txBody>
      </p:sp>
      <p:sp>
        <p:nvSpPr>
          <p:cNvPr id="7" name="Rectangle 1"/>
          <p:cNvSpPr txBox="1">
            <a:spLocks noChangeArrowheads="1"/>
          </p:cNvSpPr>
          <p:nvPr/>
        </p:nvSpPr>
        <p:spPr bwMode="auto">
          <a:xfrm>
            <a:off x="2208281" y="1177841"/>
            <a:ext cx="7775439" cy="6991658"/>
          </a:xfrm>
          <a:prstGeom prst="rect">
            <a:avLst/>
          </a:prstGeom>
          <a:noFill/>
          <a:ln>
            <a:noFill/>
          </a:ln>
          <a:effectLst/>
        </p:spPr>
        <p:txBody>
          <a:bodyPr vert="horz" wrap="square" lIns="0" tIns="0" rIns="0" bIns="0" numCol="1" rtlCol="0" anchor="ctr" anchorCtr="0" compatLnSpc="1">
            <a:sp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pPr marL="0" indent="0">
              <a:buNone/>
            </a:pPr>
            <a:endParaRPr lang="en-US" dirty="0"/>
          </a:p>
          <a:p>
            <a:r>
              <a:rPr lang="es-MX" dirty="0"/>
              <a:t> </a:t>
            </a:r>
            <a:endParaRPr lang="en-US" dirty="0"/>
          </a:p>
          <a:p>
            <a:pPr marL="0" indent="0" algn="just" eaLnBrk="0" fontAlgn="base" hangingPunct="0">
              <a:lnSpc>
                <a:spcPct val="100000"/>
              </a:lnSpc>
              <a:spcBef>
                <a:spcPct val="0"/>
              </a:spcBef>
              <a:spcAft>
                <a:spcPct val="0"/>
              </a:spcAft>
              <a:buClrTx/>
              <a:buSzTx/>
              <a:buNone/>
            </a:pPr>
            <a:r>
              <a:rPr lang="es-MX" sz="2400" dirty="0">
                <a:solidFill>
                  <a:schemeClr val="tx1"/>
                </a:solidFill>
              </a:rPr>
              <a:t>Aleph Electrónica de México, S. de R.L de C.V somos una empresa dedicada al moldeo y ensamble de partes plásticas automotrices. Nuestro compromiso es suministrar productos y servicios que superen las necesidades y expectativas de nuestros clientes, cumpliendo los requisitos internos y externos legales aplicables.</a:t>
            </a:r>
            <a:endParaRPr lang="en-US" sz="2400" dirty="0">
              <a:solidFill>
                <a:schemeClr val="tx1"/>
              </a:solidFill>
            </a:endParaRPr>
          </a:p>
          <a:p>
            <a:pPr marL="0" indent="0" algn="just" eaLnBrk="0" fontAlgn="base" hangingPunct="0">
              <a:lnSpc>
                <a:spcPct val="100000"/>
              </a:lnSpc>
              <a:spcBef>
                <a:spcPct val="0"/>
              </a:spcBef>
              <a:spcAft>
                <a:spcPct val="0"/>
              </a:spcAft>
              <a:buClrTx/>
              <a:buSzTx/>
              <a:buNone/>
            </a:pPr>
            <a:r>
              <a:rPr lang="es-MX" sz="2400" dirty="0">
                <a:solidFill>
                  <a:schemeClr val="tx1"/>
                </a:solidFill>
              </a:rPr>
              <a:t>Todo esto mediante el trabajo en equipo involucrando nuestros empleados, alta dirección, clientes y proveedores respetando la sociedad y medio ambiente durante el desarrollo de nuestros productos. Para asegurar el seguimiento de la mejora continua de nuestro sistema de gestión de calidad.</a:t>
            </a:r>
            <a:endParaRPr lang="en-US" sz="2400" dirty="0">
              <a:solidFill>
                <a:schemeClr val="tx1"/>
              </a:solidFill>
            </a:endParaRPr>
          </a:p>
          <a:p>
            <a:r>
              <a:rPr lang="es-MX" dirty="0">
                <a:latin typeface="Batang" panose="02030600000101010101" pitchFamily="18" charset="-127"/>
                <a:ea typeface="Batang" panose="02030600000101010101" pitchFamily="18" charset="-127"/>
              </a:rPr>
              <a:t> </a:t>
            </a:r>
            <a:endParaRPr lang="en-US" dirty="0">
              <a:latin typeface="Batang" panose="02030600000101010101" pitchFamily="18" charset="-127"/>
              <a:ea typeface="Batang" panose="02030600000101010101" pitchFamily="18" charset="-127"/>
            </a:endParaRPr>
          </a:p>
          <a:p>
            <a:r>
              <a:rPr lang="es-MX" dirty="0">
                <a:latin typeface="Batang" panose="02030600000101010101" pitchFamily="18" charset="-127"/>
                <a:ea typeface="Batang" panose="02030600000101010101" pitchFamily="18" charset="-127"/>
              </a:rPr>
              <a:t> </a:t>
            </a:r>
            <a:endParaRPr lang="en-US" dirty="0">
              <a:latin typeface="Batang" panose="02030600000101010101" pitchFamily="18" charset="-127"/>
              <a:ea typeface="Batang" panose="02030600000101010101" pitchFamily="18" charset="-127"/>
            </a:endParaRPr>
          </a:p>
          <a:p>
            <a:r>
              <a:rPr lang="es-MX" dirty="0">
                <a:latin typeface="Batang" panose="02030600000101010101" pitchFamily="18" charset="-127"/>
                <a:ea typeface="Batang" panose="02030600000101010101" pitchFamily="18" charset="-127"/>
              </a:rPr>
              <a:t> </a:t>
            </a:r>
            <a:endParaRPr lang="en-US" dirty="0">
              <a:latin typeface="Batang" panose="02030600000101010101" pitchFamily="18" charset="-127"/>
              <a:ea typeface="Batang" panose="02030600000101010101" pitchFamily="18" charset="-127"/>
            </a:endParaRPr>
          </a:p>
          <a:p>
            <a:r>
              <a:rPr lang="es-MX" dirty="0">
                <a:latin typeface="Batang" panose="02030600000101010101" pitchFamily="18" charset="-127"/>
                <a:ea typeface="Batang" panose="02030600000101010101" pitchFamily="18" charset="-127"/>
              </a:rPr>
              <a:t> </a:t>
            </a:r>
            <a:endParaRPr lang="en-US" dirty="0">
              <a:latin typeface="Batang" panose="02030600000101010101" pitchFamily="18" charset="-127"/>
              <a:ea typeface="Batang" panose="02030600000101010101" pitchFamily="18" charset="-127"/>
            </a:endParaRPr>
          </a:p>
        </p:txBody>
      </p:sp>
      <p:sp>
        <p:nvSpPr>
          <p:cNvPr id="2" name="AutoShape 2" descr="Política de calidad - Iberdrola"/>
          <p:cNvSpPr>
            <a:spLocks noChangeAspect="1" noChangeArrowheads="1"/>
          </p:cNvSpPr>
          <p:nvPr/>
        </p:nvSpPr>
        <p:spPr bwMode="auto">
          <a:xfrm>
            <a:off x="63500" y="-136525"/>
            <a:ext cx="2857500" cy="1609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
        <p:nvSpPr>
          <p:cNvPr id="8" name="Rectangle 7"/>
          <p:cNvSpPr/>
          <p:nvPr/>
        </p:nvSpPr>
        <p:spPr>
          <a:xfrm>
            <a:off x="2208280" y="1253334"/>
            <a:ext cx="7775440" cy="10590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10742167" y="5489385"/>
            <a:ext cx="1068313" cy="483925"/>
          </a:xfrm>
          <a:prstGeom prst="rect">
            <a:avLst/>
          </a:prstGeom>
        </p:spPr>
      </p:pic>
      <p:sp>
        <p:nvSpPr>
          <p:cNvPr id="6" name="Title 1"/>
          <p:cNvSpPr>
            <a:spLocks noGrp="1"/>
          </p:cNvSpPr>
          <p:nvPr>
            <p:ph type="title"/>
          </p:nvPr>
        </p:nvSpPr>
        <p:spPr>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6000" b="1" dirty="0">
                <a:solidFill>
                  <a:srgbClr val="002060"/>
                </a:solidFill>
              </a:rPr>
              <a:t>NUESTRO PRINCIPAL CLIENTE </a:t>
            </a:r>
            <a:endParaRPr lang="en-US" sz="6000" b="1" dirty="0">
              <a:solidFill>
                <a:srgbClr val="002060"/>
              </a:solidFill>
            </a:endParaRPr>
          </a:p>
        </p:txBody>
      </p:sp>
      <p:pic>
        <p:nvPicPr>
          <p:cNvPr id="2" name="Picture 1"/>
          <p:cNvPicPr>
            <a:picLocks noChangeAspect="1"/>
          </p:cNvPicPr>
          <p:nvPr/>
        </p:nvPicPr>
        <p:blipFill>
          <a:blip r:embed="rId2"/>
          <a:stretch>
            <a:fillRect/>
          </a:stretch>
        </p:blipFill>
        <p:spPr>
          <a:xfrm>
            <a:off x="4362563" y="3813574"/>
            <a:ext cx="3113434" cy="1675811"/>
          </a:xfrm>
          <a:prstGeom prst="rect">
            <a:avLst/>
          </a:prstGeom>
        </p:spPr>
      </p:pic>
      <p:sp>
        <p:nvSpPr>
          <p:cNvPr id="4" name="Rectangle 3"/>
          <p:cNvSpPr/>
          <p:nvPr/>
        </p:nvSpPr>
        <p:spPr>
          <a:xfrm>
            <a:off x="689355" y="2582069"/>
            <a:ext cx="10459851" cy="1107996"/>
          </a:xfrm>
          <a:prstGeom prst="rect">
            <a:avLst/>
          </a:prstGeom>
        </p:spPr>
        <p:txBody>
          <a:bodyPr wrap="none">
            <a:spAutoFit/>
          </a:bodyPr>
          <a:lstStyle/>
          <a:p>
            <a:r>
              <a:rPr lang="en-US" sz="6600" dirty="0"/>
              <a:t>Veoneer-Nissin Brake Systems</a:t>
            </a:r>
            <a:endParaRPr lang="en-US" sz="6600" dirty="0"/>
          </a:p>
        </p:txBody>
      </p:sp>
    </p:spTree>
  </p:cSld>
  <p:clrMapOvr>
    <a:masterClrMapping/>
  </p:clrMapOvr>
</p:sld>
</file>

<file path=ppt/tags/tag1.xml><?xml version="1.0" encoding="utf-8"?>
<p:tagLst xmlns:p="http://schemas.openxmlformats.org/presentationml/2006/main">
  <p:tag name="KSO_WM_UNIT_PLACING_PICTURE_USER_VIEWPORT" val="{&quot;height&quot;:1525.091338582677,&quot;width&quot;:2271.272440944882}"/>
</p:tagLst>
</file>

<file path=ppt/tags/tag2.xml><?xml version="1.0" encoding="utf-8"?>
<p:tagLst xmlns:p="http://schemas.openxmlformats.org/presentationml/2006/main">
  <p:tag name="KSO_WM_UNIT_PLACING_PICTURE_USER_VIEWPORT" val="{&quot;height&quot;:5491,&quot;width&quot;:6914}"/>
</p:tagLst>
</file>

<file path=ppt/tags/tag3.xml><?xml version="1.0" encoding="utf-8"?>
<p:tagLst xmlns:p="http://schemas.openxmlformats.org/presentationml/2006/main">
  <p:tag name="KSO_WPP_MARK_KEY" val="ce92283f-d096-4123-9d14-29305ed6cd50"/>
  <p:tag name="COMMONDATA" val="eyJoZGlkIjoiMzg2ZTljZjdlNzgzNGJmMTZjZWM3ZmQxNGE1MTcyNmQ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2092</Words>
  <Application>WPS 演示</Application>
  <PresentationFormat>Widescreen</PresentationFormat>
  <Paragraphs>48</Paragraphs>
  <Slides>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7</vt:i4>
      </vt:variant>
    </vt:vector>
  </HeadingPairs>
  <TitlesOfParts>
    <vt:vector size="22" baseType="lpstr">
      <vt:lpstr>Arial</vt:lpstr>
      <vt:lpstr>宋体</vt:lpstr>
      <vt:lpstr>Wingdings</vt:lpstr>
      <vt:lpstr>Batang</vt:lpstr>
      <vt:lpstr>Cordia New</vt:lpstr>
      <vt:lpstr>Constantia</vt:lpstr>
      <vt:lpstr>Andalus</vt:lpstr>
      <vt:lpstr>Calibri</vt:lpstr>
      <vt:lpstr>微软雅黑</vt:lpstr>
      <vt:lpstr>Arial Unicode MS</vt:lpstr>
      <vt:lpstr>Calibri Light</vt:lpstr>
      <vt:lpstr>等线</vt:lpstr>
      <vt:lpstr>Microsoft Sans Serif</vt:lpstr>
      <vt:lpstr>Times New Roman</vt:lpstr>
      <vt:lpstr>Office Theme</vt:lpstr>
      <vt:lpstr>PowerPoint 演示文稿</vt:lpstr>
      <vt:lpstr>QUIENES SOMOS ?</vt:lpstr>
      <vt:lpstr>ALEPH EN EL MUNDO </vt:lpstr>
      <vt:lpstr>HISTORIA </vt:lpstr>
      <vt:lpstr>VISION   Autos con Partes mas Seguras y Confiables </vt:lpstr>
      <vt:lpstr>POLITICA DE CALIDAD   </vt:lpstr>
      <vt:lpstr>NUESTRO PRINCIPAL CLIENTE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  Hernandez</dc:creator>
  <cp:lastModifiedBy>YuXin</cp:lastModifiedBy>
  <cp:revision>314</cp:revision>
  <cp:lastPrinted>2020-08-20T14:35:00Z</cp:lastPrinted>
  <dcterms:created xsi:type="dcterms:W3CDTF">2019-03-04T15:42:00Z</dcterms:created>
  <dcterms:modified xsi:type="dcterms:W3CDTF">2023-05-24T07:15:47Z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1144206E96E64B0AAC17A0DC1EAADD83_12</vt:lpwstr>
  </property>
  <property fmtid="{D5CDD505-2E9C-101B-9397-08002B2CF9AE}" pid="3" name="KSOProductBuildVer">
    <vt:lpwstr>2052-11.1.0.14309</vt:lpwstr>
  </property>
</Properties>
</file>